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8" r:id="rId5"/>
    <p:sldId id="259" r:id="rId6"/>
  </p:sldIdLst>
  <p:sldSz cx="9144000" cy="5143500" type="screen16x9"/>
  <p:notesSz cx="6858000" cy="9144000"/>
  <p:embeddedFontLst>
    <p:embeddedFont>
      <p:font typeface="Dosis" pitchFamily="2" charset="0"/>
      <p:regular r:id="rId8"/>
      <p:bold r:id="rId9"/>
    </p:embeddedFont>
    <p:embeddedFont>
      <p:font typeface="Nunito" pitchFamily="2" charset="0"/>
      <p:regular r:id="rId10"/>
      <p:bold r:id="rId11"/>
      <p:italic r:id="rId12"/>
      <p:boldItalic r:id="rId13"/>
    </p:embeddedFon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0" y="11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032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Mohamad Reza Syahziar</a:t>
            </a:r>
            <a:endParaRPr lang="en-GB"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rezasyahziar@gmail.com</a:t>
            </a: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https://www.linkedin.com/in/mohamad-reza-syahziar-92213215a/</a:t>
            </a: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GB" sz="1400" dirty="0">
                <a:solidFill>
                  <a:schemeClr val="dk1"/>
                </a:solidFill>
                <a:latin typeface="Nunito"/>
                <a:ea typeface="Nunito"/>
                <a:cs typeface="Nunito"/>
                <a:sym typeface="Nunito"/>
              </a:rPr>
              <a:t>“</a:t>
            </a:r>
            <a:r>
              <a:rPr lang="en-GB" sz="1400" b="0" i="0" u="none" strike="noStrike" dirty="0">
                <a:solidFill>
                  <a:srgbClr val="484848"/>
                </a:solidFill>
                <a:effectLst/>
              </a:rPr>
              <a:t>I have more than one year of experience in several internships and traineeships. My previous experience was training at YABB </a:t>
            </a:r>
            <a:r>
              <a:rPr lang="en-GB" sz="1400" b="0" i="0" u="none" strike="noStrike" dirty="0" err="1">
                <a:solidFill>
                  <a:srgbClr val="484848"/>
                </a:solidFill>
                <a:effectLst/>
              </a:rPr>
              <a:t>Gojek</a:t>
            </a:r>
            <a:r>
              <a:rPr lang="en-GB" sz="1400" b="0" i="0" u="none" strike="noStrike" dirty="0">
                <a:solidFill>
                  <a:srgbClr val="484848"/>
                </a:solidFill>
                <a:effectLst/>
              </a:rPr>
              <a:t> Indonesia as one of their Data Analyst Trainees and also experience in </a:t>
            </a:r>
            <a:r>
              <a:rPr lang="en-GB" sz="1400" b="0" i="0" u="none" strike="noStrike" dirty="0" err="1">
                <a:solidFill>
                  <a:srgbClr val="484848"/>
                </a:solidFill>
                <a:effectLst/>
              </a:rPr>
              <a:t>Boothcamp</a:t>
            </a:r>
            <a:r>
              <a:rPr lang="en-GB" sz="1400" b="0" i="0" u="none" strike="noStrike" dirty="0">
                <a:solidFill>
                  <a:srgbClr val="484848"/>
                </a:solidFill>
                <a:effectLst/>
              </a:rPr>
              <a:t> </a:t>
            </a:r>
            <a:r>
              <a:rPr lang="en-GB" sz="1400" dirty="0" err="1">
                <a:solidFill>
                  <a:srgbClr val="484848"/>
                </a:solidFill>
              </a:rPr>
              <a:t>R</a:t>
            </a:r>
            <a:r>
              <a:rPr lang="en-GB" sz="1400" b="0" i="0" u="none" strike="noStrike" dirty="0" err="1">
                <a:solidFill>
                  <a:srgbClr val="484848"/>
                </a:solidFill>
                <a:effectLst/>
              </a:rPr>
              <a:t>akamain</a:t>
            </a:r>
            <a:r>
              <a:rPr lang="en-GB" sz="1400" b="0" i="0" u="none" strike="noStrike" dirty="0">
                <a:solidFill>
                  <a:srgbClr val="484848"/>
                </a:solidFill>
                <a:effectLst/>
              </a:rPr>
              <a:t> Data Science. I was mentored by several people in the classes . I am currently open for a new job opportunity.</a:t>
            </a:r>
            <a:r>
              <a:rPr lang="en-GB" sz="1400" dirty="0">
                <a:solidFill>
                  <a:schemeClr val="dk1"/>
                </a:solidFill>
                <a:latin typeface="Nunito"/>
                <a:ea typeface="Nunito"/>
                <a:cs typeface="Nunito"/>
                <a:sym typeface="Nunito"/>
              </a:rPr>
              <a:t>”</a:t>
            </a:r>
            <a:endParaRPr lang="en-GB" sz="1400" dirty="0"/>
          </a:p>
        </p:txBody>
      </p:sp>
      <p:pic>
        <p:nvPicPr>
          <p:cNvPr id="6" name="Picture 5">
            <a:extLst>
              <a:ext uri="{FF2B5EF4-FFF2-40B4-BE49-F238E27FC236}">
                <a16:creationId xmlns:a16="http://schemas.microsoft.com/office/drawing/2014/main" id="{C7BD40CB-FF8D-1DE0-B4E5-949D98E14A18}"/>
              </a:ext>
            </a:extLst>
          </p:cNvPr>
          <p:cNvPicPr>
            <a:picLocks noChangeAspect="1"/>
          </p:cNvPicPr>
          <p:nvPr/>
        </p:nvPicPr>
        <p:blipFill>
          <a:blip r:embed="rId5"/>
          <a:stretch>
            <a:fillRect/>
          </a:stretch>
        </p:blipFill>
        <p:spPr>
          <a:xfrm>
            <a:off x="4557942" y="643075"/>
            <a:ext cx="1373306" cy="14859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209260" y="4661393"/>
            <a:ext cx="8934740" cy="523190"/>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100" dirty="0">
                <a:solidFill>
                  <a:srgbClr val="000000"/>
                </a:solidFill>
              </a:rPr>
              <a:t>Untuk selengkapnya, dapat melihat jupyter notebook </a:t>
            </a:r>
            <a:r>
              <a:rPr lang="en" sz="1100" dirty="0"/>
              <a:t>disini : </a:t>
            </a:r>
          </a:p>
          <a:p>
            <a:pPr marL="0" lvl="0" indent="0" rtl="0">
              <a:lnSpc>
                <a:spcPct val="100000"/>
              </a:lnSpc>
              <a:spcBef>
                <a:spcPts val="0"/>
              </a:spcBef>
              <a:spcAft>
                <a:spcPts val="0"/>
              </a:spcAft>
              <a:buNone/>
            </a:pPr>
            <a:r>
              <a:rPr lang="en-GB" sz="1100" dirty="0"/>
              <a:t>https://drive.google.com/file/d/1vjpufnNhIRQB1U6ty-DUIeIP1A9noWSL/view?usp=sharing</a:t>
            </a:r>
            <a:endParaRPr sz="1100" dirty="0">
              <a:solidFill>
                <a:srgbClr val="000000"/>
              </a:solidFill>
            </a:endParaRPr>
          </a:p>
        </p:txBody>
      </p:sp>
      <p:sp>
        <p:nvSpPr>
          <p:cNvPr id="6" name="TextBox 5">
            <a:extLst>
              <a:ext uri="{FF2B5EF4-FFF2-40B4-BE49-F238E27FC236}">
                <a16:creationId xmlns:a16="http://schemas.microsoft.com/office/drawing/2014/main" id="{B0623B3A-B64F-3074-F53F-AF9DEC41BF69}"/>
              </a:ext>
            </a:extLst>
          </p:cNvPr>
          <p:cNvSpPr txBox="1"/>
          <p:nvPr/>
        </p:nvSpPr>
        <p:spPr>
          <a:xfrm>
            <a:off x="2409" y="990651"/>
            <a:ext cx="8746298" cy="1384995"/>
          </a:xfrm>
          <a:prstGeom prst="rect">
            <a:avLst/>
          </a:prstGeom>
          <a:noFill/>
        </p:spPr>
        <p:txBody>
          <a:bodyPr wrap="square">
            <a:spAutoFit/>
          </a:bodyPr>
          <a:lstStyle/>
          <a:p>
            <a:r>
              <a:rPr lang="en-GB" dirty="0"/>
              <a:t>pada project </a:t>
            </a:r>
            <a:r>
              <a:rPr lang="en-GB" dirty="0" err="1"/>
              <a:t>ini</a:t>
            </a:r>
            <a:r>
              <a:rPr lang="en-GB" dirty="0"/>
              <a:t> feature </a:t>
            </a:r>
            <a:r>
              <a:rPr lang="en-GB" dirty="0" err="1"/>
              <a:t>enggineering</a:t>
            </a:r>
            <a:r>
              <a:rPr lang="en-GB" dirty="0"/>
              <a:t> yang </a:t>
            </a:r>
            <a:r>
              <a:rPr lang="en-GB" dirty="0" err="1"/>
              <a:t>dilakukan</a:t>
            </a:r>
            <a:r>
              <a:rPr lang="en-GB" dirty="0"/>
              <a:t> </a:t>
            </a:r>
            <a:r>
              <a:rPr lang="en-GB" dirty="0" err="1"/>
              <a:t>yaitu</a:t>
            </a:r>
            <a:r>
              <a:rPr lang="en-GB" dirty="0"/>
              <a:t>:</a:t>
            </a:r>
          </a:p>
          <a:p>
            <a:pPr marL="285750" indent="-285750">
              <a:buFont typeface="Arial" panose="020B0604020202020204" pitchFamily="34" charset="0"/>
              <a:buChar char="•"/>
            </a:pPr>
            <a:r>
              <a:rPr lang="en-GB" dirty="0" err="1"/>
              <a:t>Mengubah</a:t>
            </a:r>
            <a:r>
              <a:rPr lang="en-GB" dirty="0"/>
              <a:t> </a:t>
            </a:r>
            <a:r>
              <a:rPr lang="en-GB" dirty="0" err="1"/>
              <a:t>tipe</a:t>
            </a:r>
            <a:r>
              <a:rPr lang="en-GB" dirty="0"/>
              <a:t> data yang </a:t>
            </a:r>
            <a:r>
              <a:rPr lang="en-GB" dirty="0" err="1"/>
              <a:t>tidak</a:t>
            </a:r>
            <a:r>
              <a:rPr lang="en-GB" dirty="0"/>
              <a:t> </a:t>
            </a:r>
            <a:r>
              <a:rPr lang="en-GB" dirty="0" err="1"/>
              <a:t>sesuai</a:t>
            </a:r>
            <a:r>
              <a:rPr lang="en-GB" dirty="0"/>
              <a:t> (</a:t>
            </a:r>
            <a:r>
              <a:rPr lang="en-GB" dirty="0" err="1"/>
              <a:t>Dt_Customer</a:t>
            </a:r>
            <a:r>
              <a:rPr lang="en-GB" dirty="0"/>
              <a:t> </a:t>
            </a:r>
            <a:r>
              <a:rPr lang="en-GB" dirty="0" err="1"/>
              <a:t>menjadi</a:t>
            </a:r>
            <a:r>
              <a:rPr lang="en-GB" dirty="0"/>
              <a:t> datetime)</a:t>
            </a:r>
          </a:p>
          <a:p>
            <a:pPr marL="285750" indent="-285750">
              <a:buFont typeface="Arial" panose="020B0604020202020204" pitchFamily="34" charset="0"/>
              <a:buChar char="•"/>
            </a:pPr>
            <a:r>
              <a:rPr lang="en-GB" dirty="0" err="1"/>
              <a:t>Mengubah</a:t>
            </a:r>
            <a:r>
              <a:rPr lang="en-GB" dirty="0"/>
              <a:t> </a:t>
            </a:r>
            <a:r>
              <a:rPr lang="en-GB" dirty="0" err="1"/>
              <a:t>nilai</a:t>
            </a:r>
            <a:r>
              <a:rPr lang="en-GB" dirty="0"/>
              <a:t> Nan pada income agar </a:t>
            </a:r>
            <a:r>
              <a:rPr lang="en-GB" dirty="0" err="1"/>
              <a:t>mempermudah</a:t>
            </a:r>
            <a:r>
              <a:rPr lang="en-GB" dirty="0"/>
              <a:t> </a:t>
            </a:r>
            <a:r>
              <a:rPr lang="en-GB" dirty="0" err="1"/>
              <a:t>penentuan</a:t>
            </a:r>
            <a:r>
              <a:rPr lang="en-GB" dirty="0"/>
              <a:t> User Type, </a:t>
            </a:r>
            <a:r>
              <a:rPr lang="en-GB" dirty="0" err="1"/>
              <a:t>karena</a:t>
            </a:r>
            <a:r>
              <a:rPr lang="en-GB" dirty="0"/>
              <a:t> </a:t>
            </a:r>
            <a:r>
              <a:rPr lang="en-GB" dirty="0" err="1"/>
              <a:t>pembuatan</a:t>
            </a:r>
            <a:r>
              <a:rPr lang="en-GB" dirty="0"/>
              <a:t> </a:t>
            </a:r>
            <a:r>
              <a:rPr lang="en-GB" dirty="0" err="1"/>
              <a:t>kolom</a:t>
            </a:r>
            <a:r>
              <a:rPr lang="en-GB" dirty="0"/>
              <a:t> </a:t>
            </a:r>
            <a:r>
              <a:rPr lang="en-GB" dirty="0" err="1"/>
              <a:t>berdasarkan</a:t>
            </a:r>
            <a:r>
              <a:rPr lang="en-GB" dirty="0"/>
              <a:t> </a:t>
            </a:r>
            <a:r>
              <a:rPr lang="en-GB" dirty="0" err="1"/>
              <a:t>nilai</a:t>
            </a:r>
            <a:r>
              <a:rPr lang="en-GB" dirty="0"/>
              <a:t> income</a:t>
            </a:r>
          </a:p>
          <a:p>
            <a:pPr marL="285750" indent="-285750">
              <a:buFont typeface="Arial" panose="020B0604020202020204" pitchFamily="34" charset="0"/>
              <a:buChar char="•"/>
            </a:pPr>
            <a:r>
              <a:rPr lang="en-GB" dirty="0" err="1"/>
              <a:t>Membuat</a:t>
            </a:r>
            <a:r>
              <a:rPr lang="en-GB" dirty="0"/>
              <a:t> </a:t>
            </a:r>
            <a:r>
              <a:rPr lang="en-GB" dirty="0" err="1"/>
              <a:t>kolom</a:t>
            </a:r>
            <a:r>
              <a:rPr lang="en-GB" dirty="0"/>
              <a:t> </a:t>
            </a:r>
            <a:r>
              <a:rPr lang="en-GB" dirty="0" err="1"/>
              <a:t>baru</a:t>
            </a:r>
            <a:r>
              <a:rPr lang="en-GB" dirty="0"/>
              <a:t> Total Spent, Total Campaign, Total Children, Total Purchases, Age</a:t>
            </a:r>
          </a:p>
          <a:p>
            <a:pPr marL="285750" indent="-285750">
              <a:buFont typeface="Arial" panose="020B0604020202020204" pitchFamily="34" charset="0"/>
              <a:buChar char="•"/>
            </a:pPr>
            <a:r>
              <a:rPr lang="en-GB" dirty="0"/>
              <a:t>Dari </a:t>
            </a:r>
            <a:r>
              <a:rPr lang="en-GB" dirty="0" err="1"/>
              <a:t>kolom</a:t>
            </a:r>
            <a:r>
              <a:rPr lang="en-GB" dirty="0"/>
              <a:t> </a:t>
            </a:r>
            <a:r>
              <a:rPr lang="en-GB" dirty="0" err="1"/>
              <a:t>baru</a:t>
            </a:r>
            <a:r>
              <a:rPr lang="en-GB" dirty="0"/>
              <a:t> </a:t>
            </a:r>
            <a:r>
              <a:rPr lang="en-GB" dirty="0" err="1"/>
              <a:t>diatas</a:t>
            </a:r>
            <a:r>
              <a:rPr lang="en-GB" dirty="0"/>
              <a:t> </a:t>
            </a:r>
            <a:r>
              <a:rPr lang="en-GB" dirty="0" err="1"/>
              <a:t>ditentukan</a:t>
            </a:r>
            <a:r>
              <a:rPr lang="en-GB" dirty="0"/>
              <a:t> juga </a:t>
            </a:r>
            <a:r>
              <a:rPr lang="en-GB" dirty="0" err="1"/>
              <a:t>kolom</a:t>
            </a:r>
            <a:r>
              <a:rPr lang="en-GB" dirty="0"/>
              <a:t> </a:t>
            </a:r>
            <a:r>
              <a:rPr lang="en-GB" dirty="0" err="1"/>
              <a:t>baru</a:t>
            </a:r>
            <a:r>
              <a:rPr lang="en-GB" dirty="0"/>
              <a:t> </a:t>
            </a:r>
            <a:r>
              <a:rPr lang="en-GB" dirty="0" err="1"/>
              <a:t>lagi</a:t>
            </a:r>
            <a:r>
              <a:rPr lang="en-GB" dirty="0"/>
              <a:t> </a:t>
            </a:r>
            <a:r>
              <a:rPr lang="en-GB" dirty="0" err="1"/>
              <a:t>yaitu</a:t>
            </a:r>
            <a:r>
              <a:rPr lang="en-GB" dirty="0"/>
              <a:t> Is Parents, Conversion rate, dan User Type</a:t>
            </a:r>
          </a:p>
        </p:txBody>
      </p:sp>
      <p:sp>
        <p:nvSpPr>
          <p:cNvPr id="10" name="TextBox 9">
            <a:extLst>
              <a:ext uri="{FF2B5EF4-FFF2-40B4-BE49-F238E27FC236}">
                <a16:creationId xmlns:a16="http://schemas.microsoft.com/office/drawing/2014/main" id="{A5108515-B581-C6C1-034A-CB439AFC1994}"/>
              </a:ext>
            </a:extLst>
          </p:cNvPr>
          <p:cNvSpPr txBox="1"/>
          <p:nvPr/>
        </p:nvSpPr>
        <p:spPr>
          <a:xfrm>
            <a:off x="52686" y="590541"/>
            <a:ext cx="4603314" cy="400110"/>
          </a:xfrm>
          <a:prstGeom prst="rect">
            <a:avLst/>
          </a:prstGeom>
          <a:noFill/>
        </p:spPr>
        <p:txBody>
          <a:bodyPr wrap="square">
            <a:spAutoFit/>
          </a:bodyPr>
          <a:lstStyle/>
          <a:p>
            <a:r>
              <a:rPr lang="en-GB" sz="2000" b="1" dirty="0"/>
              <a:t>Feature </a:t>
            </a:r>
            <a:r>
              <a:rPr lang="en-GB" sz="2000" b="1" dirty="0" err="1"/>
              <a:t>Enggineering</a:t>
            </a:r>
            <a:r>
              <a:rPr lang="en-GB" sz="2000" b="1" dirty="0"/>
              <a:t> </a:t>
            </a:r>
          </a:p>
        </p:txBody>
      </p:sp>
      <p:pic>
        <p:nvPicPr>
          <p:cNvPr id="11" name="Picture 10">
            <a:extLst>
              <a:ext uri="{FF2B5EF4-FFF2-40B4-BE49-F238E27FC236}">
                <a16:creationId xmlns:a16="http://schemas.microsoft.com/office/drawing/2014/main" id="{4876EFA5-9A61-3AAF-948B-1EB036A1AA7F}"/>
              </a:ext>
            </a:extLst>
          </p:cNvPr>
          <p:cNvPicPr>
            <a:picLocks noChangeAspect="1"/>
          </p:cNvPicPr>
          <p:nvPr/>
        </p:nvPicPr>
        <p:blipFill>
          <a:blip r:embed="rId3"/>
          <a:stretch>
            <a:fillRect/>
          </a:stretch>
        </p:blipFill>
        <p:spPr>
          <a:xfrm>
            <a:off x="332663" y="2431895"/>
            <a:ext cx="2774451" cy="2189897"/>
          </a:xfrm>
          <a:prstGeom prst="rect">
            <a:avLst/>
          </a:prstGeom>
        </p:spPr>
      </p:pic>
      <p:pic>
        <p:nvPicPr>
          <p:cNvPr id="15" name="Picture 14">
            <a:extLst>
              <a:ext uri="{FF2B5EF4-FFF2-40B4-BE49-F238E27FC236}">
                <a16:creationId xmlns:a16="http://schemas.microsoft.com/office/drawing/2014/main" id="{5DF9FCC4-7768-E73B-BB27-4B60E79A3B72}"/>
              </a:ext>
            </a:extLst>
          </p:cNvPr>
          <p:cNvPicPr>
            <a:picLocks noChangeAspect="1"/>
          </p:cNvPicPr>
          <p:nvPr/>
        </p:nvPicPr>
        <p:blipFill>
          <a:blip r:embed="rId4"/>
          <a:stretch>
            <a:fillRect/>
          </a:stretch>
        </p:blipFill>
        <p:spPr>
          <a:xfrm>
            <a:off x="3267647" y="2392293"/>
            <a:ext cx="3632353" cy="2269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209260" y="4661393"/>
            <a:ext cx="8934740" cy="523190"/>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 sz="1100" dirty="0">
                <a:solidFill>
                  <a:srgbClr val="000000"/>
                </a:solidFill>
              </a:rPr>
              <a:t>Untuk selengkapnya, dapat melihat jupyter notebook </a:t>
            </a:r>
            <a:r>
              <a:rPr lang="en" sz="1100" dirty="0"/>
              <a:t>disini : </a:t>
            </a:r>
          </a:p>
          <a:p>
            <a:pPr marL="0" lvl="0" indent="0" rtl="0">
              <a:lnSpc>
                <a:spcPct val="100000"/>
              </a:lnSpc>
              <a:spcBef>
                <a:spcPts val="0"/>
              </a:spcBef>
              <a:spcAft>
                <a:spcPts val="0"/>
              </a:spcAft>
              <a:buNone/>
            </a:pPr>
            <a:r>
              <a:rPr lang="en-GB" sz="1100" dirty="0"/>
              <a:t>https://drive.google.com/file/d/1vjpufnNhIRQB1U6ty-DUIeIP1A9noWSL/view?usp=sharing</a:t>
            </a:r>
            <a:endParaRPr sz="1100" dirty="0">
              <a:solidFill>
                <a:srgbClr val="000000"/>
              </a:solidFill>
            </a:endParaRPr>
          </a:p>
        </p:txBody>
      </p:sp>
      <p:sp>
        <p:nvSpPr>
          <p:cNvPr id="6" name="TextBox 5">
            <a:extLst>
              <a:ext uri="{FF2B5EF4-FFF2-40B4-BE49-F238E27FC236}">
                <a16:creationId xmlns:a16="http://schemas.microsoft.com/office/drawing/2014/main" id="{B0623B3A-B64F-3074-F53F-AF9DEC41BF69}"/>
              </a:ext>
            </a:extLst>
          </p:cNvPr>
          <p:cNvSpPr txBox="1"/>
          <p:nvPr/>
        </p:nvSpPr>
        <p:spPr>
          <a:xfrm>
            <a:off x="12526" y="929408"/>
            <a:ext cx="8746298" cy="1169551"/>
          </a:xfrm>
          <a:prstGeom prst="rect">
            <a:avLst/>
          </a:prstGeom>
          <a:noFill/>
        </p:spPr>
        <p:txBody>
          <a:bodyPr wrap="square">
            <a:spAutoFit/>
          </a:bodyPr>
          <a:lstStyle/>
          <a:p>
            <a:r>
              <a:rPr lang="en-GB" dirty="0" err="1"/>
              <a:t>Melakukan</a:t>
            </a:r>
            <a:r>
              <a:rPr lang="en-GB" dirty="0"/>
              <a:t> </a:t>
            </a:r>
            <a:r>
              <a:rPr lang="en-GB" dirty="0" err="1"/>
              <a:t>analisis</a:t>
            </a:r>
            <a:r>
              <a:rPr lang="en-GB" dirty="0"/>
              <a:t> </a:t>
            </a:r>
            <a:r>
              <a:rPr lang="en-GB" dirty="0" err="1"/>
              <a:t>untuk</a:t>
            </a:r>
            <a:r>
              <a:rPr lang="en-GB" dirty="0"/>
              <a:t> data yang </a:t>
            </a:r>
            <a:r>
              <a:rPr lang="en-GB" dirty="0" err="1"/>
              <a:t>akan</a:t>
            </a:r>
            <a:r>
              <a:rPr lang="en-GB" dirty="0"/>
              <a:t> </a:t>
            </a:r>
            <a:r>
              <a:rPr lang="en-GB" dirty="0" err="1"/>
              <a:t>digunakan</a:t>
            </a:r>
            <a:r>
              <a:rPr lang="en-GB" dirty="0"/>
              <a:t> </a:t>
            </a:r>
            <a:r>
              <a:rPr lang="en-GB" dirty="0" err="1"/>
              <a:t>untuk</a:t>
            </a:r>
            <a:r>
              <a:rPr lang="en-GB" dirty="0"/>
              <a:t> data </a:t>
            </a:r>
            <a:r>
              <a:rPr lang="en-GB" dirty="0" err="1"/>
              <a:t>kategorikal</a:t>
            </a:r>
            <a:r>
              <a:rPr lang="en-GB" dirty="0"/>
              <a:t> dan juga data numerical:</a:t>
            </a:r>
          </a:p>
          <a:p>
            <a:pPr marL="285750" indent="-285750">
              <a:buFont typeface="Arial" panose="020B0604020202020204" pitchFamily="34" charset="0"/>
              <a:buChar char="•"/>
            </a:pPr>
            <a:r>
              <a:rPr lang="en-GB" dirty="0"/>
              <a:t>Plot </a:t>
            </a:r>
            <a:r>
              <a:rPr lang="en-GB" dirty="0" err="1"/>
              <a:t>Barplot</a:t>
            </a:r>
            <a:r>
              <a:rPr lang="en-GB" dirty="0"/>
              <a:t> feature/</a:t>
            </a:r>
            <a:r>
              <a:rPr lang="en-GB" dirty="0" err="1"/>
              <a:t>kolom</a:t>
            </a:r>
            <a:r>
              <a:rPr lang="en-GB" dirty="0"/>
              <a:t> </a:t>
            </a:r>
            <a:r>
              <a:rPr lang="en-GB" dirty="0" err="1"/>
              <a:t>kategorical</a:t>
            </a:r>
            <a:r>
              <a:rPr lang="en-GB" dirty="0"/>
              <a:t>, </a:t>
            </a:r>
            <a:r>
              <a:rPr lang="en-GB" dirty="0" err="1"/>
              <a:t>untuk</a:t>
            </a:r>
            <a:r>
              <a:rPr lang="en-GB" dirty="0"/>
              <a:t> </a:t>
            </a:r>
            <a:r>
              <a:rPr lang="en-GB" dirty="0" err="1"/>
              <a:t>melihat</a:t>
            </a:r>
            <a:r>
              <a:rPr lang="en-GB" dirty="0"/>
              <a:t> </a:t>
            </a:r>
            <a:r>
              <a:rPr lang="en-GB" dirty="0" err="1"/>
              <a:t>nilai</a:t>
            </a:r>
            <a:r>
              <a:rPr lang="en-GB" dirty="0"/>
              <a:t> </a:t>
            </a:r>
            <a:r>
              <a:rPr lang="en-GB" dirty="0" err="1"/>
              <a:t>kategori</a:t>
            </a:r>
            <a:r>
              <a:rPr lang="en-GB" dirty="0"/>
              <a:t> </a:t>
            </a:r>
            <a:r>
              <a:rPr lang="en-GB" dirty="0" err="1"/>
              <a:t>terbanyak</a:t>
            </a:r>
            <a:r>
              <a:rPr lang="en-GB" dirty="0"/>
              <a:t> pada feature</a:t>
            </a:r>
          </a:p>
          <a:p>
            <a:pPr marL="285750" indent="-285750">
              <a:buFont typeface="Arial" panose="020B0604020202020204" pitchFamily="34" charset="0"/>
              <a:buChar char="•"/>
            </a:pPr>
            <a:r>
              <a:rPr lang="en-GB" dirty="0"/>
              <a:t>Plot Histogram dan scatterplot feature/</a:t>
            </a:r>
            <a:r>
              <a:rPr lang="en-GB" dirty="0" err="1"/>
              <a:t>kolom</a:t>
            </a:r>
            <a:r>
              <a:rPr lang="en-GB" dirty="0"/>
              <a:t> numerical, </a:t>
            </a:r>
            <a:r>
              <a:rPr lang="en-GB" dirty="0" err="1"/>
              <a:t>untuk</a:t>
            </a:r>
            <a:r>
              <a:rPr lang="en-GB" dirty="0"/>
              <a:t> </a:t>
            </a:r>
            <a:r>
              <a:rPr lang="en-GB" dirty="0" err="1"/>
              <a:t>melihat</a:t>
            </a:r>
            <a:r>
              <a:rPr lang="en-GB" dirty="0"/>
              <a:t> </a:t>
            </a:r>
            <a:r>
              <a:rPr lang="en-GB" dirty="0" err="1"/>
              <a:t>persebaran</a:t>
            </a:r>
            <a:r>
              <a:rPr lang="en-GB" dirty="0"/>
              <a:t> </a:t>
            </a:r>
            <a:r>
              <a:rPr lang="en-GB" dirty="0" err="1"/>
              <a:t>nilai</a:t>
            </a:r>
            <a:r>
              <a:rPr lang="en-GB" dirty="0"/>
              <a:t> dan heatmap </a:t>
            </a:r>
            <a:r>
              <a:rPr lang="en-GB" dirty="0" err="1"/>
              <a:t>untuk</a:t>
            </a:r>
            <a:r>
              <a:rPr lang="en-GB" dirty="0"/>
              <a:t> </a:t>
            </a:r>
            <a:r>
              <a:rPr lang="en-GB" dirty="0" err="1"/>
              <a:t>melihat</a:t>
            </a:r>
            <a:r>
              <a:rPr lang="en-GB" dirty="0"/>
              <a:t> </a:t>
            </a:r>
            <a:r>
              <a:rPr lang="en-GB" dirty="0" err="1"/>
              <a:t>corelasi</a:t>
            </a:r>
            <a:r>
              <a:rPr lang="en-GB" dirty="0"/>
              <a:t> </a:t>
            </a:r>
            <a:r>
              <a:rPr lang="en-GB" dirty="0" err="1"/>
              <a:t>antar</a:t>
            </a:r>
            <a:r>
              <a:rPr lang="en-GB" dirty="0"/>
              <a:t> feature</a:t>
            </a:r>
          </a:p>
          <a:p>
            <a:pPr marL="285750" indent="-285750">
              <a:buFont typeface="Arial" panose="020B0604020202020204" pitchFamily="34" charset="0"/>
              <a:buChar char="•"/>
            </a:pPr>
            <a:endParaRPr lang="en-GB" dirty="0"/>
          </a:p>
        </p:txBody>
      </p:sp>
      <p:sp>
        <p:nvSpPr>
          <p:cNvPr id="10" name="TextBox 9">
            <a:extLst>
              <a:ext uri="{FF2B5EF4-FFF2-40B4-BE49-F238E27FC236}">
                <a16:creationId xmlns:a16="http://schemas.microsoft.com/office/drawing/2014/main" id="{A5108515-B581-C6C1-034A-CB439AFC1994}"/>
              </a:ext>
            </a:extLst>
          </p:cNvPr>
          <p:cNvSpPr txBox="1"/>
          <p:nvPr/>
        </p:nvSpPr>
        <p:spPr>
          <a:xfrm>
            <a:off x="52686" y="590541"/>
            <a:ext cx="4603314" cy="400110"/>
          </a:xfrm>
          <a:prstGeom prst="rect">
            <a:avLst/>
          </a:prstGeom>
          <a:noFill/>
        </p:spPr>
        <p:txBody>
          <a:bodyPr wrap="square">
            <a:spAutoFit/>
          </a:bodyPr>
          <a:lstStyle/>
          <a:p>
            <a:r>
              <a:rPr lang="en-GB" sz="2000" b="1" dirty="0"/>
              <a:t>EDA</a:t>
            </a:r>
          </a:p>
        </p:txBody>
      </p:sp>
      <p:pic>
        <p:nvPicPr>
          <p:cNvPr id="5" name="Picture 4">
            <a:extLst>
              <a:ext uri="{FF2B5EF4-FFF2-40B4-BE49-F238E27FC236}">
                <a16:creationId xmlns:a16="http://schemas.microsoft.com/office/drawing/2014/main" id="{502DAC2B-85A1-DE64-0078-0650DD3DCBD8}"/>
              </a:ext>
            </a:extLst>
          </p:cNvPr>
          <p:cNvPicPr>
            <a:picLocks noChangeAspect="1"/>
          </p:cNvPicPr>
          <p:nvPr/>
        </p:nvPicPr>
        <p:blipFill>
          <a:blip r:embed="rId3"/>
          <a:stretch>
            <a:fillRect/>
          </a:stretch>
        </p:blipFill>
        <p:spPr>
          <a:xfrm>
            <a:off x="52686" y="2437826"/>
            <a:ext cx="1921310" cy="1927429"/>
          </a:xfrm>
          <a:prstGeom prst="rect">
            <a:avLst/>
          </a:prstGeom>
        </p:spPr>
      </p:pic>
      <p:sp>
        <p:nvSpPr>
          <p:cNvPr id="13" name="TextBox 12">
            <a:extLst>
              <a:ext uri="{FF2B5EF4-FFF2-40B4-BE49-F238E27FC236}">
                <a16:creationId xmlns:a16="http://schemas.microsoft.com/office/drawing/2014/main" id="{28AC7E3E-5B9A-7F90-6071-F2F71B832CFF}"/>
              </a:ext>
            </a:extLst>
          </p:cNvPr>
          <p:cNvSpPr txBox="1"/>
          <p:nvPr/>
        </p:nvSpPr>
        <p:spPr>
          <a:xfrm>
            <a:off x="209260" y="2027577"/>
            <a:ext cx="1921310" cy="307777"/>
          </a:xfrm>
          <a:prstGeom prst="rect">
            <a:avLst/>
          </a:prstGeom>
          <a:noFill/>
        </p:spPr>
        <p:txBody>
          <a:bodyPr wrap="square">
            <a:spAutoFit/>
          </a:bodyPr>
          <a:lstStyle/>
          <a:p>
            <a:r>
              <a:rPr lang="en-GB" dirty="0"/>
              <a:t>Plot </a:t>
            </a:r>
            <a:r>
              <a:rPr lang="en-GB" dirty="0" err="1"/>
              <a:t>kategorik</a:t>
            </a:r>
            <a:endParaRPr lang="en-GB" dirty="0"/>
          </a:p>
        </p:txBody>
      </p:sp>
      <p:pic>
        <p:nvPicPr>
          <p:cNvPr id="9" name="Picture 8">
            <a:extLst>
              <a:ext uri="{FF2B5EF4-FFF2-40B4-BE49-F238E27FC236}">
                <a16:creationId xmlns:a16="http://schemas.microsoft.com/office/drawing/2014/main" id="{B5D91A7B-7FA8-021A-79A0-FAEF0C313628}"/>
              </a:ext>
            </a:extLst>
          </p:cNvPr>
          <p:cNvPicPr>
            <a:picLocks noChangeAspect="1"/>
          </p:cNvPicPr>
          <p:nvPr/>
        </p:nvPicPr>
        <p:blipFill>
          <a:blip r:embed="rId4"/>
          <a:stretch>
            <a:fillRect/>
          </a:stretch>
        </p:blipFill>
        <p:spPr>
          <a:xfrm>
            <a:off x="2558027" y="2437825"/>
            <a:ext cx="3191948" cy="1115259"/>
          </a:xfrm>
          <a:prstGeom prst="rect">
            <a:avLst/>
          </a:prstGeom>
        </p:spPr>
      </p:pic>
      <p:pic>
        <p:nvPicPr>
          <p:cNvPr id="14" name="Picture 13">
            <a:extLst>
              <a:ext uri="{FF2B5EF4-FFF2-40B4-BE49-F238E27FC236}">
                <a16:creationId xmlns:a16="http://schemas.microsoft.com/office/drawing/2014/main" id="{2E86E84C-9524-C1B9-B07F-B37B7F1402D0}"/>
              </a:ext>
            </a:extLst>
          </p:cNvPr>
          <p:cNvPicPr>
            <a:picLocks noChangeAspect="1"/>
          </p:cNvPicPr>
          <p:nvPr/>
        </p:nvPicPr>
        <p:blipFill>
          <a:blip r:embed="rId5"/>
          <a:stretch>
            <a:fillRect/>
          </a:stretch>
        </p:blipFill>
        <p:spPr>
          <a:xfrm>
            <a:off x="5924686" y="2571750"/>
            <a:ext cx="3166628" cy="2277126"/>
          </a:xfrm>
          <a:prstGeom prst="rect">
            <a:avLst/>
          </a:prstGeom>
        </p:spPr>
      </p:pic>
      <p:sp>
        <p:nvSpPr>
          <p:cNvPr id="20" name="TextBox 19">
            <a:extLst>
              <a:ext uri="{FF2B5EF4-FFF2-40B4-BE49-F238E27FC236}">
                <a16:creationId xmlns:a16="http://schemas.microsoft.com/office/drawing/2014/main" id="{AEB19924-42D1-3A76-A6EC-BBFE71C947E4}"/>
              </a:ext>
            </a:extLst>
          </p:cNvPr>
          <p:cNvSpPr txBox="1"/>
          <p:nvPr/>
        </p:nvSpPr>
        <p:spPr>
          <a:xfrm>
            <a:off x="2650690" y="2114503"/>
            <a:ext cx="1921310" cy="307777"/>
          </a:xfrm>
          <a:prstGeom prst="rect">
            <a:avLst/>
          </a:prstGeom>
          <a:noFill/>
        </p:spPr>
        <p:txBody>
          <a:bodyPr wrap="square">
            <a:spAutoFit/>
          </a:bodyPr>
          <a:lstStyle/>
          <a:p>
            <a:r>
              <a:rPr lang="en-GB" dirty="0"/>
              <a:t>Plot </a:t>
            </a:r>
            <a:r>
              <a:rPr lang="en-GB" dirty="0" err="1"/>
              <a:t>Numerik</a:t>
            </a:r>
            <a:endParaRPr lang="en-GB" dirty="0"/>
          </a:p>
        </p:txBody>
      </p:sp>
      <p:pic>
        <p:nvPicPr>
          <p:cNvPr id="19" name="Picture 18">
            <a:extLst>
              <a:ext uri="{FF2B5EF4-FFF2-40B4-BE49-F238E27FC236}">
                <a16:creationId xmlns:a16="http://schemas.microsoft.com/office/drawing/2014/main" id="{F0B0FDC5-55A3-2757-3BCF-1D2C999DCE2B}"/>
              </a:ext>
            </a:extLst>
          </p:cNvPr>
          <p:cNvPicPr>
            <a:picLocks noChangeAspect="1"/>
          </p:cNvPicPr>
          <p:nvPr/>
        </p:nvPicPr>
        <p:blipFill>
          <a:blip r:embed="rId6"/>
          <a:stretch>
            <a:fillRect/>
          </a:stretch>
        </p:blipFill>
        <p:spPr>
          <a:xfrm>
            <a:off x="2621918" y="3625543"/>
            <a:ext cx="2953346" cy="963391"/>
          </a:xfrm>
          <a:prstGeom prst="rect">
            <a:avLst/>
          </a:prstGeom>
        </p:spPr>
      </p:pic>
      <p:cxnSp>
        <p:nvCxnSpPr>
          <p:cNvPr id="22" name="Straight Connector 21">
            <a:extLst>
              <a:ext uri="{FF2B5EF4-FFF2-40B4-BE49-F238E27FC236}">
                <a16:creationId xmlns:a16="http://schemas.microsoft.com/office/drawing/2014/main" id="{95A4B135-99B6-6369-C9CE-B808BFE0B7AB}"/>
              </a:ext>
            </a:extLst>
          </p:cNvPr>
          <p:cNvCxnSpPr>
            <a:cxnSpLocks/>
          </p:cNvCxnSpPr>
          <p:nvPr/>
        </p:nvCxnSpPr>
        <p:spPr>
          <a:xfrm>
            <a:off x="2230778" y="2114503"/>
            <a:ext cx="0" cy="2578424"/>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749703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371</Words>
  <Application>Microsoft Office PowerPoint</Application>
  <PresentationFormat>On-screen Show (16:9)</PresentationFormat>
  <Paragraphs>26</Paragraphs>
  <Slides>4</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vt:i4>
      </vt:variant>
    </vt:vector>
  </HeadingPairs>
  <TitlesOfParts>
    <vt:vector size="10" baseType="lpstr">
      <vt:lpstr>Roboto</vt:lpstr>
      <vt:lpstr>Nunito</vt:lpstr>
      <vt:lpstr>Arial</vt:lpstr>
      <vt:lpstr>Dosis</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Mohamad Reza Syah</dc:creator>
  <cp:lastModifiedBy>reza syahziar</cp:lastModifiedBy>
  <cp:revision>2</cp:revision>
  <dcterms:modified xsi:type="dcterms:W3CDTF">2022-07-22T10:19:21Z</dcterms:modified>
</cp:coreProperties>
</file>